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65" r:id="rId3"/>
    <p:sldId id="266" r:id="rId4"/>
    <p:sldId id="269" r:id="rId5"/>
    <p:sldId id="272" r:id="rId6"/>
    <p:sldId id="263" r:id="rId7"/>
  </p:sldIdLst>
  <p:sldSz cx="12192000" cy="6858000"/>
  <p:notesSz cx="6858000" cy="9144000"/>
  <p:embeddedFontLst>
    <p:embeddedFont>
      <p:font typeface="맑은 고딕" panose="020B0503020000020004" pitchFamily="34" charset="-127"/>
      <p:regular r:id="rId9"/>
      <p:bold r:id="rId10"/>
    </p:embeddedFont>
    <p:embeddedFont>
      <p:font typeface="나눔고딕" panose="020D0604000000000000" pitchFamily="34" charset="-127"/>
      <p:regular r:id="rId11"/>
      <p:bold r:id="rId12"/>
    </p:embeddedFont>
    <p:embeddedFont>
      <p:font typeface="210 맨발의청춘 B" panose="02020603020101020101" pitchFamily="18" charset="-127"/>
      <p:regular r:id="rId13"/>
      <p:bold r:id="rId14"/>
    </p:embeddedFont>
    <p:embeddedFont>
      <p:font typeface="210 맨발의청춘 R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808"/>
    <a:srgbClr val="FBAFAF"/>
    <a:srgbClr val="FA8282"/>
    <a:srgbClr val="D50909"/>
    <a:srgbClr val="FFC7C7"/>
    <a:srgbClr val="7F7F7F"/>
    <a:srgbClr val="FCBCBC"/>
    <a:srgbClr val="FFDDDD"/>
    <a:srgbClr val="FFE7E7"/>
    <a:srgbClr val="FE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52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240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3115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FE624-AC91-4AE7-A4B0-9E9433C6CC79}" type="datetimeFigureOut">
              <a:rPr lang="ko-KR" altLang="en-US" smtClean="0"/>
              <a:t>2022. 2. 18.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F8E56B-097C-4897-9A8A-7D3EC1515E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257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724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7E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38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data.go.kr/data/15051059/fileData.do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직사각형 59">
            <a:extLst>
              <a:ext uri="{FF2B5EF4-FFF2-40B4-BE49-F238E27FC236}">
                <a16:creationId xmlns:a16="http://schemas.microsoft.com/office/drawing/2014/main" id="{7DA6463B-C22E-48A6-9F62-5D6D7FEBA375}"/>
              </a:ext>
            </a:extLst>
          </p:cNvPr>
          <p:cNvSpPr/>
          <p:nvPr/>
        </p:nvSpPr>
        <p:spPr>
          <a:xfrm rot="19822378">
            <a:off x="4529971" y="2251026"/>
            <a:ext cx="1152781" cy="225233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4385464B-9E05-418B-867B-0EC31D51059A}"/>
              </a:ext>
            </a:extLst>
          </p:cNvPr>
          <p:cNvSpPr/>
          <p:nvPr/>
        </p:nvSpPr>
        <p:spPr>
          <a:xfrm rot="19822378">
            <a:off x="6882678" y="3470605"/>
            <a:ext cx="1152781" cy="225233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9C35286-DBB0-4F6C-BF59-10324612EAD4}"/>
              </a:ext>
            </a:extLst>
          </p:cNvPr>
          <p:cNvSpPr txBox="1"/>
          <p:nvPr/>
        </p:nvSpPr>
        <p:spPr>
          <a:xfrm>
            <a:off x="3679723" y="2162013"/>
            <a:ext cx="4670830" cy="1754326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isometricOffAxis1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rgbClr val="FEE2E2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KDT</a:t>
            </a:r>
          </a:p>
          <a:p>
            <a:pPr algn="ctr"/>
            <a:r>
              <a:rPr lang="ko-KR" altLang="en-US" sz="5400" b="1" dirty="0">
                <a:solidFill>
                  <a:srgbClr val="FEE2E2"/>
                </a:solidFill>
                <a:effectLst/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프로젝트</a:t>
            </a:r>
            <a:endParaRPr lang="en-US" altLang="ko-KR" sz="5400" b="1" dirty="0">
              <a:solidFill>
                <a:srgbClr val="FEE2E2"/>
              </a:solidFill>
              <a:effectLst/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DF391B1-01A2-4381-8E6C-1D0618377D04}"/>
              </a:ext>
            </a:extLst>
          </p:cNvPr>
          <p:cNvSpPr txBox="1"/>
          <p:nvPr/>
        </p:nvSpPr>
        <p:spPr>
          <a:xfrm>
            <a:off x="3760585" y="2200578"/>
            <a:ext cx="4670830" cy="1754326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isometricOffAxis1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KDT</a:t>
            </a:r>
          </a:p>
          <a:p>
            <a:pPr algn="ctr"/>
            <a:r>
              <a:rPr lang="ko-KR" altLang="en-US" sz="5400" b="1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프로젝트</a:t>
            </a:r>
            <a:endParaRPr lang="en-US" altLang="ko-KR" sz="5400" b="1" dirty="0">
              <a:solidFill>
                <a:srgbClr val="C00808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CC3C13-B19F-4010-9642-C95583ADDD26}"/>
              </a:ext>
            </a:extLst>
          </p:cNvPr>
          <p:cNvSpPr txBox="1"/>
          <p:nvPr/>
        </p:nvSpPr>
        <p:spPr>
          <a:xfrm>
            <a:off x="5688575" y="6030617"/>
            <a:ext cx="814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FA8282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장남준</a:t>
            </a:r>
            <a:endParaRPr lang="en-US" altLang="ko-KR" dirty="0">
              <a:solidFill>
                <a:srgbClr val="FA8282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EEDE4-8089-8C43-B502-B90C514335B1}"/>
              </a:ext>
            </a:extLst>
          </p:cNvPr>
          <p:cNvSpPr txBox="1"/>
          <p:nvPr/>
        </p:nvSpPr>
        <p:spPr>
          <a:xfrm>
            <a:off x="3261395" y="4761928"/>
            <a:ext cx="5669210" cy="461665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rgbClr val="C00808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전국 병원 데이터를 이용한 데이터 분석</a:t>
            </a:r>
            <a:endParaRPr lang="en-US" altLang="ko-KR" sz="2400" spc="-150" dirty="0">
              <a:solidFill>
                <a:srgbClr val="C00808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434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51A78F7-859E-4BA6-88B2-BDFC60D56966}"/>
              </a:ext>
            </a:extLst>
          </p:cNvPr>
          <p:cNvSpPr/>
          <p:nvPr/>
        </p:nvSpPr>
        <p:spPr>
          <a:xfrm rot="19822378">
            <a:off x="229576" y="514927"/>
            <a:ext cx="799001" cy="217656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518AD6-D440-4A8F-921F-F970901BDC4C}"/>
              </a:ext>
            </a:extLst>
          </p:cNvPr>
          <p:cNvSpPr txBox="1"/>
          <p:nvPr/>
        </p:nvSpPr>
        <p:spPr>
          <a:xfrm>
            <a:off x="582009" y="534659"/>
            <a:ext cx="2270173" cy="646331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데이터 수집</a:t>
            </a:r>
            <a:endParaRPr lang="en-US" altLang="ko-KR" sz="3600" spc="-150" dirty="0">
              <a:solidFill>
                <a:srgbClr val="C00808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C9D2A7E-CDB7-45A2-9203-41D9B8E08DE0}"/>
              </a:ext>
            </a:extLst>
          </p:cNvPr>
          <p:cNvGrpSpPr/>
          <p:nvPr/>
        </p:nvGrpSpPr>
        <p:grpSpPr>
          <a:xfrm>
            <a:off x="8132064" y="4339030"/>
            <a:ext cx="3903497" cy="2324559"/>
            <a:chOff x="2751982" y="1512246"/>
            <a:chExt cx="6622366" cy="4460102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9C3DC38B-0246-4C4C-8701-32D387F9AE9E}"/>
                </a:ext>
              </a:extLst>
            </p:cNvPr>
            <p:cNvGrpSpPr/>
            <p:nvPr/>
          </p:nvGrpSpPr>
          <p:grpSpPr>
            <a:xfrm>
              <a:off x="3052564" y="1605761"/>
              <a:ext cx="5991676" cy="4273073"/>
              <a:chOff x="2224216" y="2224215"/>
              <a:chExt cx="2163293" cy="2693773"/>
            </a:xfrm>
          </p:grpSpPr>
          <p:sp>
            <p:nvSpPr>
              <p:cNvPr id="32" name="사각형: 모서리가 접힌 도형 31">
                <a:extLst>
                  <a:ext uri="{FF2B5EF4-FFF2-40B4-BE49-F238E27FC236}">
                    <a16:creationId xmlns:a16="http://schemas.microsoft.com/office/drawing/2014/main" id="{B2107454-B62B-4EC3-A1A2-7CBD90E3ECE4}"/>
                  </a:ext>
                </a:extLst>
              </p:cNvPr>
              <p:cNvSpPr/>
              <p:nvPr/>
            </p:nvSpPr>
            <p:spPr>
              <a:xfrm rot="10800000">
                <a:off x="2224216" y="2224215"/>
                <a:ext cx="2150076" cy="2693773"/>
              </a:xfrm>
              <a:prstGeom prst="foldedCorner">
                <a:avLst>
                  <a:gd name="adj" fmla="val 2031"/>
                </a:avLst>
              </a:prstGeom>
              <a:noFill/>
              <a:ln>
                <a:solidFill>
                  <a:srgbClr val="D5090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1EB707E0-0439-4004-B129-4A9342371347}"/>
                  </a:ext>
                </a:extLst>
              </p:cNvPr>
              <p:cNvSpPr/>
              <p:nvPr/>
            </p:nvSpPr>
            <p:spPr>
              <a:xfrm>
                <a:off x="2400416" y="2911879"/>
                <a:ext cx="1824109" cy="1599050"/>
              </a:xfrm>
              <a:prstGeom prst="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840D239-F2F4-411B-A97F-DC30FE3AE529}"/>
                  </a:ext>
                </a:extLst>
              </p:cNvPr>
              <p:cNvSpPr txBox="1"/>
              <p:nvPr/>
            </p:nvSpPr>
            <p:spPr>
              <a:xfrm>
                <a:off x="2224216" y="2443588"/>
                <a:ext cx="2150077" cy="257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ko-KR" altLang="en-US" sz="1600" b="1" spc="-150" dirty="0">
                    <a:solidFill>
                      <a:srgbClr val="F97777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확보</a:t>
                </a:r>
                <a:endParaRPr lang="en-US" altLang="ko-KR" sz="1600" b="1" spc="-150" dirty="0">
                  <a:solidFill>
                    <a:srgbClr val="F97777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B861B2B-5DA2-4ED1-8EF7-254E3655E25B}"/>
                  </a:ext>
                </a:extLst>
              </p:cNvPr>
              <p:cNvSpPr/>
              <p:nvPr/>
            </p:nvSpPr>
            <p:spPr>
              <a:xfrm>
                <a:off x="2237432" y="3027385"/>
                <a:ext cx="2150077" cy="14518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  <a:hlinkClick r:id="rId2"/>
                  </a:rPr>
                  <a:t>https://www.data.go.kr/data/15051059/fileData.do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공공데이터포털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건강보험심사평가원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대부분의 웹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네이버 포함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에 올라온 정보는 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이 데이터를 기반으로 함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AA25DD3-17CF-4A58-8492-3242FA376755}"/>
                </a:ext>
              </a:extLst>
            </p:cNvPr>
            <p:cNvSpPr/>
            <p:nvPr/>
          </p:nvSpPr>
          <p:spPr>
            <a:xfrm rot="19431553">
              <a:off x="2751982" y="1512246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BB8CA51-4D39-40E4-BA04-782BA4A43E21}"/>
                </a:ext>
              </a:extLst>
            </p:cNvPr>
            <p:cNvSpPr/>
            <p:nvPr/>
          </p:nvSpPr>
          <p:spPr>
            <a:xfrm rot="19431553">
              <a:off x="8640918" y="5614729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9DF5B90-DACA-3B46-A2BD-9CEF936D0A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1" r="52595"/>
          <a:stretch/>
        </p:blipFill>
        <p:spPr>
          <a:xfrm>
            <a:off x="8472372" y="1290914"/>
            <a:ext cx="3183897" cy="2886983"/>
          </a:xfrm>
          <a:prstGeom prst="rect">
            <a:avLst/>
          </a:prstGeom>
        </p:spPr>
      </p:pic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D29FA44C-FF3D-8B42-AE15-CB06B25BEF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62" y="1290914"/>
            <a:ext cx="755904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6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/>
      </p:transition>
    </mc:Choice>
    <mc:Fallback xmlns="">
      <p:transition spd="slow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51A78F7-859E-4BA6-88B2-BDFC60D56966}"/>
              </a:ext>
            </a:extLst>
          </p:cNvPr>
          <p:cNvSpPr/>
          <p:nvPr/>
        </p:nvSpPr>
        <p:spPr>
          <a:xfrm rot="19822378">
            <a:off x="229576" y="514927"/>
            <a:ext cx="799001" cy="217656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518AD6-D440-4A8F-921F-F970901BDC4C}"/>
              </a:ext>
            </a:extLst>
          </p:cNvPr>
          <p:cNvSpPr txBox="1"/>
          <p:nvPr/>
        </p:nvSpPr>
        <p:spPr>
          <a:xfrm>
            <a:off x="629076" y="514295"/>
            <a:ext cx="1372491" cy="646331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결과물</a:t>
            </a:r>
            <a:endParaRPr lang="en-US" altLang="ko-KR" sz="3600" spc="-150" dirty="0">
              <a:solidFill>
                <a:srgbClr val="C00808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D99F454-D1D6-4521-8A99-01A41259F667}"/>
              </a:ext>
            </a:extLst>
          </p:cNvPr>
          <p:cNvGrpSpPr/>
          <p:nvPr/>
        </p:nvGrpSpPr>
        <p:grpSpPr>
          <a:xfrm>
            <a:off x="1184325" y="1816560"/>
            <a:ext cx="4526505" cy="4342833"/>
            <a:chOff x="2751982" y="1512246"/>
            <a:chExt cx="6622366" cy="4460102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B6961976-A6E4-43A0-98A3-FB27CFBA38C2}"/>
                </a:ext>
              </a:extLst>
            </p:cNvPr>
            <p:cNvGrpSpPr/>
            <p:nvPr/>
          </p:nvGrpSpPr>
          <p:grpSpPr>
            <a:xfrm>
              <a:off x="3052563" y="1605761"/>
              <a:ext cx="6021204" cy="4273074"/>
              <a:chOff x="2224215" y="2224215"/>
              <a:chExt cx="2173954" cy="2693773"/>
            </a:xfrm>
          </p:grpSpPr>
          <p:sp>
            <p:nvSpPr>
              <p:cNvPr id="20" name="사각형: 모서리가 접힌 도형 19">
                <a:extLst>
                  <a:ext uri="{FF2B5EF4-FFF2-40B4-BE49-F238E27FC236}">
                    <a16:creationId xmlns:a16="http://schemas.microsoft.com/office/drawing/2014/main" id="{6C27E4CA-1F3C-4F2B-BFF2-C4A99AA4D085}"/>
                  </a:ext>
                </a:extLst>
              </p:cNvPr>
              <p:cNvSpPr/>
              <p:nvPr/>
            </p:nvSpPr>
            <p:spPr>
              <a:xfrm rot="10800000">
                <a:off x="2224215" y="2224215"/>
                <a:ext cx="2150076" cy="2693773"/>
              </a:xfrm>
              <a:prstGeom prst="foldedCorner">
                <a:avLst>
                  <a:gd name="adj" fmla="val 2031"/>
                </a:avLst>
              </a:prstGeom>
              <a:noFill/>
              <a:ln>
                <a:solidFill>
                  <a:srgbClr val="D5090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45EAE291-7065-4C5F-B6D7-19C115F0CAF7}"/>
                  </a:ext>
                </a:extLst>
              </p:cNvPr>
              <p:cNvSpPr/>
              <p:nvPr/>
            </p:nvSpPr>
            <p:spPr>
              <a:xfrm>
                <a:off x="2397112" y="2900748"/>
                <a:ext cx="1824109" cy="1610182"/>
              </a:xfrm>
              <a:prstGeom prst="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98F9BCA-59F2-45F7-94D3-74BE3AC7260C}"/>
                  </a:ext>
                </a:extLst>
              </p:cNvPr>
              <p:cNvSpPr txBox="1"/>
              <p:nvPr/>
            </p:nvSpPr>
            <p:spPr>
              <a:xfrm>
                <a:off x="2248092" y="2432457"/>
                <a:ext cx="2150077" cy="257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ko-KR" altLang="en-US" sz="1600" b="1" spc="-150" dirty="0">
                    <a:solidFill>
                      <a:srgbClr val="F97777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입력되는 값</a:t>
                </a:r>
                <a:endParaRPr lang="en-US" altLang="ko-KR" sz="1200" spc="-150" dirty="0">
                  <a:solidFill>
                    <a:srgbClr val="F97777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1DA09B86-A5E3-47F1-ABE7-70617CFD5779}"/>
                  </a:ext>
                </a:extLst>
              </p:cNvPr>
              <p:cNvSpPr/>
              <p:nvPr/>
            </p:nvSpPr>
            <p:spPr>
              <a:xfrm>
                <a:off x="2242370" y="3300545"/>
                <a:ext cx="2150077" cy="913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기준이 되는 위치 </a:t>
                </a:r>
                <a:r>
                  <a:rPr lang="en-US" altLang="ko-KR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내 위치</a:t>
                </a:r>
                <a:r>
                  <a:rPr lang="en-US" altLang="ko-KR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,</a:t>
                </a:r>
                <a:r>
                  <a:rPr lang="ko-KR" altLang="en-US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집주소 등</a:t>
                </a:r>
                <a:r>
                  <a:rPr lang="en-US" altLang="ko-KR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</a:p>
              <a:p>
                <a:pPr algn="ctr"/>
                <a:endParaRPr lang="en-US" altLang="ko-KR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진료 과목</a:t>
                </a:r>
                <a:endParaRPr lang="en-US" altLang="ko-KR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endParaRPr lang="en-US" altLang="ko-KR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4A33BBC-0C0D-4A0E-8367-4B83E9EC0DFE}"/>
                </a:ext>
              </a:extLst>
            </p:cNvPr>
            <p:cNvSpPr/>
            <p:nvPr/>
          </p:nvSpPr>
          <p:spPr>
            <a:xfrm rot="19431553">
              <a:off x="2751982" y="1512246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E20E1F9C-EF43-440F-A029-651049742C43}"/>
                </a:ext>
              </a:extLst>
            </p:cNvPr>
            <p:cNvSpPr/>
            <p:nvPr/>
          </p:nvSpPr>
          <p:spPr>
            <a:xfrm rot="19431553">
              <a:off x="8640918" y="5614729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C9D2A7E-CDB7-45A2-9203-41D9B8E08DE0}"/>
              </a:ext>
            </a:extLst>
          </p:cNvPr>
          <p:cNvGrpSpPr/>
          <p:nvPr/>
        </p:nvGrpSpPr>
        <p:grpSpPr>
          <a:xfrm>
            <a:off x="6555311" y="1801934"/>
            <a:ext cx="4526505" cy="4342834"/>
            <a:chOff x="2751982" y="1512246"/>
            <a:chExt cx="6622366" cy="4460102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9C3DC38B-0246-4C4C-8701-32D387F9AE9E}"/>
                </a:ext>
              </a:extLst>
            </p:cNvPr>
            <p:cNvGrpSpPr/>
            <p:nvPr/>
          </p:nvGrpSpPr>
          <p:grpSpPr>
            <a:xfrm>
              <a:off x="3052564" y="1605761"/>
              <a:ext cx="5991676" cy="4273073"/>
              <a:chOff x="2224216" y="2224215"/>
              <a:chExt cx="2163293" cy="2693773"/>
            </a:xfrm>
          </p:grpSpPr>
          <p:sp>
            <p:nvSpPr>
              <p:cNvPr id="32" name="사각형: 모서리가 접힌 도형 31">
                <a:extLst>
                  <a:ext uri="{FF2B5EF4-FFF2-40B4-BE49-F238E27FC236}">
                    <a16:creationId xmlns:a16="http://schemas.microsoft.com/office/drawing/2014/main" id="{B2107454-B62B-4EC3-A1A2-7CBD90E3ECE4}"/>
                  </a:ext>
                </a:extLst>
              </p:cNvPr>
              <p:cNvSpPr/>
              <p:nvPr/>
            </p:nvSpPr>
            <p:spPr>
              <a:xfrm rot="10800000">
                <a:off x="2224216" y="2224215"/>
                <a:ext cx="2150076" cy="2693773"/>
              </a:xfrm>
              <a:prstGeom prst="foldedCorner">
                <a:avLst>
                  <a:gd name="adj" fmla="val 2031"/>
                </a:avLst>
              </a:prstGeom>
              <a:noFill/>
              <a:ln>
                <a:solidFill>
                  <a:srgbClr val="D5090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1EB707E0-0439-4004-B129-4A9342371347}"/>
                  </a:ext>
                </a:extLst>
              </p:cNvPr>
              <p:cNvSpPr/>
              <p:nvPr/>
            </p:nvSpPr>
            <p:spPr>
              <a:xfrm>
                <a:off x="2400416" y="2911879"/>
                <a:ext cx="1824109" cy="1599050"/>
              </a:xfrm>
              <a:prstGeom prst="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2840D239-F2F4-411B-A97F-DC30FE3AE529}"/>
                  </a:ext>
                </a:extLst>
              </p:cNvPr>
              <p:cNvSpPr txBox="1"/>
              <p:nvPr/>
            </p:nvSpPr>
            <p:spPr>
              <a:xfrm>
                <a:off x="2224216" y="2443588"/>
                <a:ext cx="2150077" cy="2576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bliqueTopLeft"/>
                  <a:lightRig rig="threePt" dir="t"/>
                </a:scene3d>
              </a:bodyPr>
              <a:lstStyle/>
              <a:p>
                <a:pPr algn="ctr"/>
                <a:r>
                  <a:rPr lang="ko-KR" altLang="en-US" sz="1600" b="1" spc="-150" dirty="0">
                    <a:solidFill>
                      <a:srgbClr val="F97777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출력되는 값</a:t>
                </a:r>
                <a:endParaRPr lang="en-US" altLang="ko-KR" sz="1600" b="1" spc="-150" dirty="0">
                  <a:solidFill>
                    <a:srgbClr val="F97777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B861B2B-5DA2-4ED1-8EF7-254E3655E25B}"/>
                  </a:ext>
                </a:extLst>
              </p:cNvPr>
              <p:cNvSpPr/>
              <p:nvPr/>
            </p:nvSpPr>
            <p:spPr>
              <a:xfrm>
                <a:off x="2237432" y="2964959"/>
                <a:ext cx="2150077" cy="17566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병원 이름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병원 종류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전화 번호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주소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직선거리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지도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전문의 수 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/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그래프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보유 장비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특수 진료 정보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진료시간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목적지까지 소요시간과 거리 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자동차 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/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도보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</a:p>
              <a:p>
                <a:pPr algn="ctr"/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병원과 가장 가까운 약국</a:t>
                </a:r>
                <a:r>
                  <a:rPr lang="en-US" altLang="ko-KR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,</a:t>
                </a:r>
                <a:r>
                  <a:rPr lang="ko-KR" altLang="en-US" sz="1200" spc="-150" dirty="0">
                    <a:solidFill>
                      <a:schemeClr val="bg1">
                        <a:lumMod val="50000"/>
                      </a:schemeClr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거리</a:t>
                </a:r>
                <a:endParaRPr lang="en-US" altLang="ko-KR" sz="1200" spc="-15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AA25DD3-17CF-4A58-8492-3242FA376755}"/>
                </a:ext>
              </a:extLst>
            </p:cNvPr>
            <p:cNvSpPr/>
            <p:nvPr/>
          </p:nvSpPr>
          <p:spPr>
            <a:xfrm rot="19431553">
              <a:off x="2751982" y="1512246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BB8CA51-4D39-40E4-BA04-782BA4A43E21}"/>
                </a:ext>
              </a:extLst>
            </p:cNvPr>
            <p:cNvSpPr/>
            <p:nvPr/>
          </p:nvSpPr>
          <p:spPr>
            <a:xfrm rot="19431553">
              <a:off x="8640918" y="5614729"/>
              <a:ext cx="733430" cy="357619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159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/>
      </p:transition>
    </mc:Choice>
    <mc:Fallback xmlns="">
      <p:transition spd="slow">
        <p:pull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51A78F7-859E-4BA6-88B2-BDFC60D56966}"/>
              </a:ext>
            </a:extLst>
          </p:cNvPr>
          <p:cNvSpPr/>
          <p:nvPr/>
        </p:nvSpPr>
        <p:spPr>
          <a:xfrm rot="19822378">
            <a:off x="229576" y="514927"/>
            <a:ext cx="799001" cy="217656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518AD6-D440-4A8F-921F-F970901BDC4C}"/>
              </a:ext>
            </a:extLst>
          </p:cNvPr>
          <p:cNvSpPr txBox="1"/>
          <p:nvPr/>
        </p:nvSpPr>
        <p:spPr>
          <a:xfrm>
            <a:off x="629076" y="514295"/>
            <a:ext cx="1372491" cy="646331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결과물</a:t>
            </a:r>
            <a:endParaRPr lang="en-US" altLang="ko-KR" sz="3600" spc="-150" dirty="0">
              <a:solidFill>
                <a:srgbClr val="C00808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C9D2A7E-CDB7-45A2-9203-41D9B8E08DE0}"/>
              </a:ext>
            </a:extLst>
          </p:cNvPr>
          <p:cNvGrpSpPr/>
          <p:nvPr/>
        </p:nvGrpSpPr>
        <p:grpSpPr>
          <a:xfrm>
            <a:off x="1030147" y="1160626"/>
            <a:ext cx="10387943" cy="5520590"/>
            <a:chOff x="3079844" y="830491"/>
            <a:chExt cx="6338121" cy="5653788"/>
          </a:xfrm>
        </p:grpSpPr>
        <p:sp>
          <p:nvSpPr>
            <p:cNvPr id="32" name="사각형: 모서리가 접힌 도형 31">
              <a:extLst>
                <a:ext uri="{FF2B5EF4-FFF2-40B4-BE49-F238E27FC236}">
                  <a16:creationId xmlns:a16="http://schemas.microsoft.com/office/drawing/2014/main" id="{B2107454-B62B-4EC3-A1A2-7CBD90E3ECE4}"/>
                </a:ext>
              </a:extLst>
            </p:cNvPr>
            <p:cNvSpPr/>
            <p:nvPr/>
          </p:nvSpPr>
          <p:spPr>
            <a:xfrm rot="10800000">
              <a:off x="3241402" y="830491"/>
              <a:ext cx="5917654" cy="5653788"/>
            </a:xfrm>
            <a:prstGeom prst="foldedCorner">
              <a:avLst>
                <a:gd name="adj" fmla="val 2031"/>
              </a:avLst>
            </a:prstGeom>
            <a:noFill/>
            <a:ln>
              <a:solidFill>
                <a:srgbClr val="D5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AA25DD3-17CF-4A58-8492-3242FA376755}"/>
                </a:ext>
              </a:extLst>
            </p:cNvPr>
            <p:cNvSpPr/>
            <p:nvPr/>
          </p:nvSpPr>
          <p:spPr>
            <a:xfrm rot="19431553">
              <a:off x="3079844" y="884887"/>
              <a:ext cx="387945" cy="265294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BB8CA51-4D39-40E4-BA04-782BA4A43E21}"/>
                </a:ext>
              </a:extLst>
            </p:cNvPr>
            <p:cNvSpPr/>
            <p:nvPr/>
          </p:nvSpPr>
          <p:spPr>
            <a:xfrm rot="19431553">
              <a:off x="8881106" y="6107042"/>
              <a:ext cx="536859" cy="323706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3" name="그림 32" descr="지도이(가) 표시된 사진&#10;&#10;자동 생성된 설명">
            <a:extLst>
              <a:ext uri="{FF2B5EF4-FFF2-40B4-BE49-F238E27FC236}">
                <a16:creationId xmlns:a16="http://schemas.microsoft.com/office/drawing/2014/main" id="{118864B4-B34E-CC40-B711-9A49E90CA3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t="9337"/>
          <a:stretch/>
        </p:blipFill>
        <p:spPr>
          <a:xfrm>
            <a:off x="1920623" y="1343261"/>
            <a:ext cx="8500562" cy="509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98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/>
      </p:transition>
    </mc:Choice>
    <mc:Fallback xmlns="">
      <p:transition spd="slow">
        <p:pull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51A78F7-859E-4BA6-88B2-BDFC60D56966}"/>
              </a:ext>
            </a:extLst>
          </p:cNvPr>
          <p:cNvSpPr/>
          <p:nvPr/>
        </p:nvSpPr>
        <p:spPr>
          <a:xfrm rot="19822378">
            <a:off x="229576" y="514927"/>
            <a:ext cx="799001" cy="217656"/>
          </a:xfrm>
          <a:prstGeom prst="rect">
            <a:avLst/>
          </a:prstGeom>
          <a:solidFill>
            <a:srgbClr val="FCBCBC"/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518AD6-D440-4A8F-921F-F970901BDC4C}"/>
              </a:ext>
            </a:extLst>
          </p:cNvPr>
          <p:cNvSpPr txBox="1"/>
          <p:nvPr/>
        </p:nvSpPr>
        <p:spPr>
          <a:xfrm>
            <a:off x="629076" y="514295"/>
            <a:ext cx="1372491" cy="646331"/>
          </a:xfrm>
          <a:prstGeom prst="rect">
            <a:avLst/>
          </a:prstGeom>
          <a:noFill/>
          <a:effectLst>
            <a:outerShdw blurRad="50800" dist="38100" dir="10800000" sx="148000" sy="148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solidFill>
                  <a:srgbClr val="C00808"/>
                </a:solidFill>
                <a:latin typeface="210 맨발의청춘 B" panose="02020603020101020101" pitchFamily="18" charset="-127"/>
                <a:ea typeface="210 맨발의청춘 B" panose="02020603020101020101" pitchFamily="18" charset="-127"/>
              </a:rPr>
              <a:t>결과물</a:t>
            </a:r>
            <a:endParaRPr lang="en-US" altLang="ko-KR" sz="3600" spc="-150" dirty="0">
              <a:solidFill>
                <a:srgbClr val="C00808"/>
              </a:solidFill>
              <a:latin typeface="210 맨발의청춘 B" panose="02020603020101020101" pitchFamily="18" charset="-127"/>
              <a:ea typeface="210 맨발의청춘 B" panose="02020603020101020101" pitchFamily="18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C9D2A7E-CDB7-45A2-9203-41D9B8E08DE0}"/>
              </a:ext>
            </a:extLst>
          </p:cNvPr>
          <p:cNvGrpSpPr/>
          <p:nvPr/>
        </p:nvGrpSpPr>
        <p:grpSpPr>
          <a:xfrm>
            <a:off x="1030147" y="1160626"/>
            <a:ext cx="10387943" cy="5520590"/>
            <a:chOff x="3079844" y="830491"/>
            <a:chExt cx="6338121" cy="5653788"/>
          </a:xfrm>
        </p:grpSpPr>
        <p:sp>
          <p:nvSpPr>
            <p:cNvPr id="32" name="사각형: 모서리가 접힌 도형 31">
              <a:extLst>
                <a:ext uri="{FF2B5EF4-FFF2-40B4-BE49-F238E27FC236}">
                  <a16:creationId xmlns:a16="http://schemas.microsoft.com/office/drawing/2014/main" id="{B2107454-B62B-4EC3-A1A2-7CBD90E3ECE4}"/>
                </a:ext>
              </a:extLst>
            </p:cNvPr>
            <p:cNvSpPr/>
            <p:nvPr/>
          </p:nvSpPr>
          <p:spPr>
            <a:xfrm rot="10800000">
              <a:off x="3241402" y="830491"/>
              <a:ext cx="5917654" cy="5653788"/>
            </a:xfrm>
            <a:prstGeom prst="foldedCorner">
              <a:avLst>
                <a:gd name="adj" fmla="val 2031"/>
              </a:avLst>
            </a:prstGeom>
            <a:noFill/>
            <a:ln>
              <a:solidFill>
                <a:srgbClr val="D5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AA25DD3-17CF-4A58-8492-3242FA376755}"/>
                </a:ext>
              </a:extLst>
            </p:cNvPr>
            <p:cNvSpPr/>
            <p:nvPr/>
          </p:nvSpPr>
          <p:spPr>
            <a:xfrm rot="19431553">
              <a:off x="3079844" y="884887"/>
              <a:ext cx="387945" cy="265294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BB8CA51-4D39-40E4-BA04-782BA4A43E21}"/>
                </a:ext>
              </a:extLst>
            </p:cNvPr>
            <p:cNvSpPr/>
            <p:nvPr/>
          </p:nvSpPr>
          <p:spPr>
            <a:xfrm rot="19431553">
              <a:off x="8881106" y="6107042"/>
              <a:ext cx="536859" cy="323706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 descr="텍스트, 모니터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E390EE96-BC73-0D41-BB5B-471B48BDA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6" t="15327"/>
          <a:stretch/>
        </p:blipFill>
        <p:spPr>
          <a:xfrm>
            <a:off x="1819651" y="1588702"/>
            <a:ext cx="8649380" cy="488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44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ll/>
      </p:transition>
    </mc:Choice>
    <mc:Fallback xmlns="">
      <p:transition spd="slow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1A31A37-C721-4D4B-A590-6070D217C0B6}"/>
              </a:ext>
            </a:extLst>
          </p:cNvPr>
          <p:cNvGrpSpPr/>
          <p:nvPr/>
        </p:nvGrpSpPr>
        <p:grpSpPr>
          <a:xfrm>
            <a:off x="4249662" y="2185704"/>
            <a:ext cx="3703794" cy="2169780"/>
            <a:chOff x="4249662" y="2185704"/>
            <a:chExt cx="3703794" cy="2169780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7DA6463B-C22E-48A6-9F62-5D6D7FEBA375}"/>
                </a:ext>
              </a:extLst>
            </p:cNvPr>
            <p:cNvSpPr/>
            <p:nvPr/>
          </p:nvSpPr>
          <p:spPr>
            <a:xfrm rot="19822378">
              <a:off x="4249662" y="2185704"/>
              <a:ext cx="1152781" cy="225233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385464B-9E05-418B-867B-0EC31D51059A}"/>
                </a:ext>
              </a:extLst>
            </p:cNvPr>
            <p:cNvSpPr/>
            <p:nvPr/>
          </p:nvSpPr>
          <p:spPr>
            <a:xfrm rot="19822378">
              <a:off x="6800675" y="4130251"/>
              <a:ext cx="1152781" cy="225233"/>
            </a:xfrm>
            <a:prstGeom prst="rect">
              <a:avLst/>
            </a:prstGeom>
            <a:solidFill>
              <a:srgbClr val="FCBCBC"/>
            </a:solidFill>
            <a:ln>
              <a:noFill/>
            </a:ln>
            <a:scene3d>
              <a:camera prst="isometricOffAxis1Righ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맨발의청춘 B" panose="02020603020101020101" pitchFamily="18" charset="-127"/>
                <a:ea typeface="210 맨발의청춘 B" panose="02020603020101020101" pitchFamily="18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9C35286-DBB0-4F6C-BF59-10324612EAD4}"/>
                </a:ext>
              </a:extLst>
            </p:cNvPr>
            <p:cNvSpPr txBox="1"/>
            <p:nvPr/>
          </p:nvSpPr>
          <p:spPr>
            <a:xfrm>
              <a:off x="4629135" y="2551837"/>
              <a:ext cx="2818400" cy="1754326"/>
            </a:xfrm>
            <a:prstGeom prst="rect">
              <a:avLst/>
            </a:prstGeom>
            <a:noFill/>
            <a:effectLst>
              <a:outerShdw blurRad="50800" dist="38100" dir="10800000" sx="148000" sy="148000" algn="r" rotWithShape="0">
                <a:prstClr val="black">
                  <a:alpha val="40000"/>
                </a:prstClr>
              </a:outerShdw>
            </a:effectLst>
            <a:scene3d>
              <a:camera prst="isometricOffAxis1Righ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rgbClr val="FEE2E2"/>
                  </a:solidFill>
                  <a:effectLst/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THANK</a:t>
              </a:r>
            </a:p>
            <a:p>
              <a:pPr algn="ctr"/>
              <a:r>
                <a:rPr lang="en-US" altLang="ko-KR" sz="5400" b="1" dirty="0">
                  <a:solidFill>
                    <a:srgbClr val="FEE2E2"/>
                  </a:solidFill>
                  <a:effectLst/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YOU : )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DF391B1-01A2-4381-8E6C-1D0618377D04}"/>
                </a:ext>
              </a:extLst>
            </p:cNvPr>
            <p:cNvSpPr txBox="1"/>
            <p:nvPr/>
          </p:nvSpPr>
          <p:spPr>
            <a:xfrm>
              <a:off x="4722632" y="2590630"/>
              <a:ext cx="2818400" cy="1754326"/>
            </a:xfrm>
            <a:prstGeom prst="rect">
              <a:avLst/>
            </a:prstGeom>
            <a:noFill/>
            <a:effectLst>
              <a:outerShdw blurRad="50800" dist="38100" dir="10800000" sx="148000" sy="148000" algn="r" rotWithShape="0">
                <a:prstClr val="black">
                  <a:alpha val="40000"/>
                </a:prstClr>
              </a:outerShdw>
            </a:effectLst>
            <a:scene3d>
              <a:camera prst="isometricOffAxis1Righ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rgbClr val="C00808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THANK</a:t>
              </a:r>
            </a:p>
            <a:p>
              <a:pPr algn="ctr"/>
              <a:r>
                <a:rPr lang="en-US" altLang="ko-KR" sz="5400" b="1" dirty="0">
                  <a:solidFill>
                    <a:srgbClr val="C00808"/>
                  </a:solidFill>
                  <a:latin typeface="210 맨발의청춘 B" panose="02020603020101020101" pitchFamily="18" charset="-127"/>
                  <a:ea typeface="210 맨발의청춘 B" panose="02020603020101020101" pitchFamily="18" charset="-127"/>
                </a:rPr>
                <a:t>YOU : 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665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808"/>
      </a:accent1>
      <a:accent2>
        <a:srgbClr val="FA8282"/>
      </a:accent2>
      <a:accent3>
        <a:srgbClr val="FCBCBC"/>
      </a:accent3>
      <a:accent4>
        <a:srgbClr val="FBAFAF"/>
      </a:accent4>
      <a:accent5>
        <a:srgbClr val="FFDDDD"/>
      </a:accent5>
      <a:accent6>
        <a:srgbClr val="FEE2E2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107</Words>
  <Application>Microsoft Macintosh PowerPoint</Application>
  <PresentationFormat>와이드스크린</PresentationFormat>
  <Paragraphs>38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210 맨발의청춘 B</vt:lpstr>
      <vt:lpstr>나눔고딕</vt:lpstr>
      <vt:lpstr>210 맨발의청춘 R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이수민</dc:creator>
  <cp:lastModifiedBy>장남준</cp:lastModifiedBy>
  <cp:revision>42</cp:revision>
  <dcterms:created xsi:type="dcterms:W3CDTF">2018-03-29T06:12:29Z</dcterms:created>
  <dcterms:modified xsi:type="dcterms:W3CDTF">2022-02-18T06:03:03Z</dcterms:modified>
</cp:coreProperties>
</file>

<file path=docProps/thumbnail.jpeg>
</file>